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gNcSS61P6jJzPxCRDGvKmUsHaA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ajd tytułowy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1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1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7" name="Google Shape;27;p1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8" name="Google Shape;28;p1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9" name="Google Shape;29;p1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" name="Google Shape;30;p1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1" name="Google Shape;31;p1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2" name="Google Shape;32;p1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34" name="Google Shape;34;p19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zawartość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główek sekcji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wa elementy zawartości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ównanie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lko tytuł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sty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awartość z podpisem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az z podpisem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7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7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podpis">
  <p:cSld name="Tytuł i podpi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8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8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ferta z podpisem">
  <p:cSld name="Oferta z podpisem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03" name="Google Shape;103;p2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ta nazwy">
  <p:cSld name="Karta nazw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0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ta nazwy cytatu">
  <p:cSld name="Karta nazwy cytatu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1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1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31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3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118" name="Google Shape;118;p3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3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wda lub fałsz">
  <p:cSld name="Prawda lub fałsz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2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32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i tekst pionowy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tuł pionowy i tekst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8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0" name="Google Shape;10;p18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1" name="Google Shape;11;p1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2" name="Google Shape;12;p18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" name="Google Shape;13;p1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4" name="Google Shape;14;p18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5" name="Google Shape;15;p1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" name="Google Shape;16;p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2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br>
              <a:rPr lang="pl-PL" b="1"/>
            </a:br>
            <a:br>
              <a:rPr lang="pl-PL" b="1"/>
            </a:br>
            <a:r>
              <a:rPr lang="pl-PL" sz="4000" b="1"/>
              <a:t>EWALUACJA REALIZACJI PLANU OPERACYJNEGO 2022–2024</a:t>
            </a:r>
            <a:br>
              <a:rPr lang="pl-PL" b="1"/>
            </a:br>
            <a:endParaRPr/>
          </a:p>
        </p:txBody>
      </p:sp>
      <p:sp>
        <p:nvSpPr>
          <p:cNvPr id="144" name="Google Shape;144;p1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pl-PL" sz="2400" b="1" dirty="0"/>
              <a:t>Posiedzenia Zarządu 7/4/2026</a:t>
            </a:r>
            <a:endParaRPr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Wprowadzenie</a:t>
            </a: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50" name="Google Shape;150;p2"/>
          <p:cNvSpPr txBox="1">
            <a:spLocks noGrp="1"/>
          </p:cNvSpPr>
          <p:nvPr>
            <p:ph type="body" idx="1"/>
          </p:nvPr>
        </p:nvSpPr>
        <p:spPr>
          <a:xfrm>
            <a:off x="600332" y="1660075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pl-PL" sz="2000"/>
              <a:t>Strategia OTOP na lata 2022–2027 była dokumentem porządkującym kierunki rozwoju organizacji oraz wyznaczającym jej długofalowe ambicje, kierunki.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l-PL" sz="2000"/>
              <a:t>Powstała w sytuacji braku spójnych ram strategicznych, braku struktury oraz przy ograniczonej dostępności danych ewaluacyjnych, a jej rolą było nie tylko określenie celów, ale również zbudowanie wspólnego rozumienia tożsamości organizacji.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br>
              <a:rPr lang="pl-PL"/>
            </a:b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Wprowadzenie</a:t>
            </a: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56" name="Google Shape;156;p3"/>
          <p:cNvSpPr txBox="1">
            <a:spLocks noGrp="1"/>
          </p:cNvSpPr>
          <p:nvPr>
            <p:ph type="body" idx="1"/>
          </p:nvPr>
        </p:nvSpPr>
        <p:spPr>
          <a:xfrm>
            <a:off x="677334" y="1698577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pl-PL" sz="2000"/>
              <a:t>Z perspektywy realizacji planu operacyjnego na lata 2022–2024 strategię należy rozumieć nie tylko jako narzędzie planowania, ale także jako instrument transformacji organizacji – przejścia od modelu opartego głównie na realizacji projektów do organizacji bardziej świadomie budujące swoje kompetencje, zespoły oraz obszary działań.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pl-PL" sz="2000"/>
              <a:t>Ewaluacja koncentruje się zatem nie tylko na stopniu realizacji zaplanowanych działań, ale przede wszystkim na tym, co zostało realnie zbudowane jako potencjał organizacji oraz jakie wyzwania towarzyszą temu procesowi.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br>
              <a:rPr lang="pl-PL"/>
            </a:br>
            <a:br>
              <a:rPr lang="pl-PL"/>
            </a:b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C9606-BABA-E5BD-A272-FE0E18EF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cele przekrojowo: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C7FC4-70A8-B198-1A2D-B1A996E694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/>
              <a:t>Stworzenie struktury organizacji, która uporządkuje procesy nadając więcej przestrzeni na rozwój poszczególnych zakresów działań zarówno związanych z czynną ochroną, rzecznictwem, angażowanie społeczeństwa czy budowaniem zdolności instytucjonalnej</a:t>
            </a:r>
          </a:p>
          <a:p>
            <a:r>
              <a:rPr lang="pl-PL" dirty="0"/>
              <a:t>Rozwój bazy społecznej – osób zaangażowanych w działania </a:t>
            </a:r>
            <a:r>
              <a:rPr lang="pl-PL" dirty="0" err="1"/>
              <a:t>OTOPu</a:t>
            </a:r>
            <a:r>
              <a:rPr lang="pl-PL" dirty="0"/>
              <a:t>, rozpoznający organizację, </a:t>
            </a:r>
            <a:r>
              <a:rPr lang="pl-PL"/>
              <a:t>wpłacający dotacje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3011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programowy</a:t>
            </a: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62" name="Google Shape;162;p4"/>
          <p:cNvSpPr txBox="1">
            <a:spLocks noGrp="1"/>
          </p:cNvSpPr>
          <p:nvPr>
            <p:ph type="body" idx="1"/>
          </p:nvPr>
        </p:nvSpPr>
        <p:spPr>
          <a:xfrm>
            <a:off x="609957" y="1488613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 sz="2400" b="1"/>
              <a:t> Kluczowe osiągnięcia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/>
              <a:t>W analizowanym okresie nastąpił wyraźny rozwój kompetencji programowych OTOP oraz zbudowanie struktury organizacyjnej i zespołów w kluczowych obszarach działań.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/>
              <a:t>Szczególnie istotne zmiany obejmują: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Powstanie zespołu ds. rzecznictwa i zmian systemowych mającym bardzo dobre relacje i opinie w środowisku decydentów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Powstanie zespołu wodniczkowego wraz z dużym projektem LIFE4AquaticWarbler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Powstanie zespołu ds. rezerwatów wraz z silnym liderem i rozwojem stada koników polskich 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Zapewnienie ciągłości kompetencji w kluczowych obszarach programowych (m.in. przekazywanie wiedzy w zespole wodniczkowym),</a:t>
            </a:r>
            <a:endParaRPr/>
          </a:p>
          <a:p>
            <a:pPr marL="342900" lvl="0" indent="-258318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programowy</a:t>
            </a: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68" name="Google Shape;168;p5"/>
          <p:cNvSpPr txBox="1">
            <a:spLocks noGrp="1"/>
          </p:cNvSpPr>
          <p:nvPr>
            <p:ph type="body" idx="1"/>
          </p:nvPr>
        </p:nvSpPr>
        <p:spPr>
          <a:xfrm>
            <a:off x="677334" y="1488613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/>
              <a:t>Szczególnie istotne zmiany obejmują: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Dynamiczny rozwój zespołu siedlisk: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pozyskanie dużych projektów z prywatnych fundacji, bez wymaganego wkładu własnego (np. Amazon, ELSP),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rozbudowa zespołu,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wzmacnianie długofalowego zaangażowania liderów w rozwój organizacji.</a:t>
            </a:r>
            <a:br>
              <a:rPr lang="pl-PL"/>
            </a:b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W efekcie OTOP w coraz większym stopniu opiera swoje działania na stabilnych zespołach i kompetencjach, a nie wyłącznie na pojedynczych projektach. 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br>
              <a:rPr lang="pl-PL"/>
            </a:b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programowy</a:t>
            </a: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677334" y="1488613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 sz="2600" b="1"/>
              <a:t>Wyzwania i obszary do rozwoju</a:t>
            </a:r>
            <a:endParaRPr sz="26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Proces ten nie jest jednak zakończony i ujawnia szereg wyzwań: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nie wszystkie obszary o dużym potencjale (np. MPPL i Ornitho) zostały w pełni rozwinięte jako strategiczne komponenty działalności,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rozwój komponentu naukowego pozostaje na wczesnym etapie i wymaga dalszych inwestycji,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rosnąca liczba działań i projektów zwiększa złożoność zarządzania i obciążenie zespołów,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organizacja wciąż poszukuje optymalnego modelu równoważenia działań projektowych i strategicznych.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Proces ewaluacji pokazuje, że OTOP coraz lepiej rozumie swoje kluczowe kompetencje i obszary przewagi, jednak ich pełne wykorzystanie wymaga dalszego wzmocnienia organizacyjnego.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społeczeństwo (członkostwo, komunikacja, fundraising)</a:t>
            </a: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80" name="Google Shape;180;p7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pl-PL" b="1" u="sng"/>
              <a:t>Kluczowe osiągnięcia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pl-PL"/>
              <a:t>W latach 2022–2024 nastąpił istotny rozwój działań społecznych i komunikacyjnych OTOP, który stanowi jeden z fundamentów transformacji organizacji.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pl-PL" b="1"/>
              <a:t>Najważniejsze zmiany obejmują: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dynamiczny rozwój członkostwa oraz wzrost zaangażowania społeczności wokół OTOP (od 1080 w 2022 roku do 2680 w 2025)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stopniowe przekształcanie organizacji w bardziej społeczny ruch na rzecz ochrony przyrody, a nie wyłącznie organizację ekspercką; angażujący znacznie większą liczbę osób (wydarzenia jak Mistrzostwa Naśladowania Ptaków i Ptasia Godzinka  organizowane dla 5000 uczestników, profil FB z 20 000 obserwujących w 2022 r. do 45 000 w 2025 r.)</a:t>
            </a:r>
            <a:endParaRPr/>
          </a:p>
          <a:p>
            <a:pPr marL="342900" lvl="0" indent="-25146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społeczeństwo (członkostwo, komunikacja, fundraising)</a:t>
            </a: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86" name="Google Shape;186;p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pl-PL" b="1"/>
              <a:t>Najważniejsze zmiany obejmują: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b="1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rozwój systemów fundraisingowych i przychodów nieograniczonych, co stanowi jakościową zmianę w kierunku większej niezależności finansowej (niezależne przychody z 220 000 PLN w 2022 r. do 1 190 000 PLN w 2025 r.)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rosnące powiązanie komunikacji z celami strategicznymi organizacji (w tym budowaniem relacji z darczyńcami i społeczeństwem),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zwiększenie widoczności organizacji oraz jej oddziaływania społecznego.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b="1"/>
          </a:p>
          <a:p>
            <a:pPr marL="342900" lvl="0" indent="-25146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społeczeństwo (członkostwo, komunikacja, fundraising)</a:t>
            </a: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192" name="Google Shape;192;p9"/>
          <p:cNvSpPr txBox="1">
            <a:spLocks noGrp="1"/>
          </p:cNvSpPr>
          <p:nvPr>
            <p:ph type="body" idx="1"/>
          </p:nvPr>
        </p:nvSpPr>
        <p:spPr>
          <a:xfrm>
            <a:off x="677334" y="19303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 sz="2400" b="1"/>
              <a:t>Wyzwania i obszary do rozwoju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Jednocześnie obszar ten pozostaje jednym z najbardziej wymagających i niedoinwestowanych:</a:t>
            </a:r>
            <a:endParaRPr/>
          </a:p>
          <a:p>
            <a:pPr marL="342900" lvl="0" indent="-329184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brak wystarczających zasobów kadrowych i finansowych do systemowego rozwijania komunikacji i fundraisingu (stanowiska ta nie są z góry finansowane przez projekty)</a:t>
            </a:r>
            <a:endParaRPr/>
          </a:p>
          <a:p>
            <a:pPr marL="342900" lvl="0" indent="-329184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brak w pełni wypracowanego modelu komunikacji danych (w tym równowagi między językiem eksperckim a popularnym),</a:t>
            </a:r>
            <a:endParaRPr/>
          </a:p>
          <a:p>
            <a:pPr marL="342900" lvl="0" indent="-329184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ograniczone możliwości inwestowania w rozwój kompetencji zespołu, w szczególności kompetencji miękkich i komunikacyjnych,</a:t>
            </a:r>
            <a:endParaRPr/>
          </a:p>
          <a:p>
            <a:pPr marL="342900" lvl="0" indent="-329184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duże obciążenie zespołów, utrudniające strategiczne podejście do działań społecznych i komunikacyjnych.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W efekcie potencjał społeczny i komunikacyjny organizacji nie jest jeszcze w pełni wykorzystywany, mimo widocznych postępów.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społeczeństwo (członkostwo, komunikacja, fundraising)</a:t>
            </a:r>
            <a:br>
              <a:rPr lang="pl-PL" b="1"/>
            </a:br>
            <a:r>
              <a:rPr lang="pl-PL" sz="1378" b="1">
                <a:solidFill>
                  <a:schemeClr val="dk1"/>
                </a:solidFill>
              </a:rPr>
              <a:t>uwaga, funty (zmienie w pewnym momencie)</a:t>
            </a:r>
            <a:br>
              <a:rPr lang="pl-PL"/>
            </a:br>
            <a:br>
              <a:rPr lang="pl-PL"/>
            </a:br>
            <a:endParaRPr/>
          </a:p>
        </p:txBody>
      </p:sp>
      <p:pic>
        <p:nvPicPr>
          <p:cNvPr id="198" name="Google Shape;1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0519" y="3860332"/>
            <a:ext cx="8089033" cy="18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525" y="2157111"/>
            <a:ext cx="8089025" cy="1320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206" y="2106817"/>
            <a:ext cx="9110175" cy="1982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finansowy i operacyjny</a:t>
            </a: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210" name="Google Shape;210;p1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 sz="2200" b="1"/>
              <a:t>Kluczowe osiągnięcia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W analizowanym okresie nastąpił istotny postęp w budowaniu podstaw finansowych i operacyjnych organizacji: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znaczący wzrost przychodów niezwiązanych oraz rozwój fundraisingu  (niezależne przychody z 220 000 PLN w 2022 r. do 1 190 000 PLN w 2025 r.)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rozwój zespołu finansowego i wdrażanie narzędzi wspierających planowanie oraz kontrolę finansową (e-księgowy, cashflow, budżet)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zwiększenie skali działania organizacji oraz jej zdolności operacyjnej (wzrost i dywersyfikacja przychodów)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stopniowe budowanie większej niezależności finansowej od projektów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/>
              <a:t>Zmiany te stanowią fundament dla dalszego rozwoju OTOP jako stabilnej organizacji.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Obszar finansowy i operacyjny</a:t>
            </a: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body" idx="1"/>
          </p:nvPr>
        </p:nvSpPr>
        <p:spPr>
          <a:xfrm>
            <a:off x="677334" y="1645920"/>
            <a:ext cx="8596668" cy="509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 sz="2200" b="1" u="sng"/>
              <a:t>Wyzwania i obszary do rozwoju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 b="1"/>
              <a:t>Pomimo osiągniętego postępu, sytuacja finansowa i operacyjna organizacji pozostaje wymagająca: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organizacja nadal funkcjonuje w warunkach ograniczonej stabilności finansowej,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konieczne jest równoczesne prowadzenie działań programowych oraz procesu „ratowania i stabilizowania” organizacji,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poziom zabezpieczenia finansowego nie zapewnia jeszcze pełnego bezpieczeństwa operacyjnego,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szybki rozwój organizacji zwiększa złożoność zarządzania i generuje napięcia wewnętrzne,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istotnym ograniczeniem pozostaje brak środków na rozwój zespołu, w tym szkolenia, rozwój liderów oraz systemy motywacyjne,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widoczny jest niedobór kompetencji miękkich i zarządczych, szczególnie na poziomie średniego zarządzania.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pl-PL"/>
              <a:t>OTOP znajduje się obecnie w fazie przejściowej – pomiędzy dynamicznym rozwojem a budowaniem stabilnych fundamentów organizacyjnych.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Wnioski przekrojowe</a:t>
            </a: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222" name="Google Shape;222;p14"/>
          <p:cNvSpPr txBox="1">
            <a:spLocks noGrp="1"/>
          </p:cNvSpPr>
          <p:nvPr>
            <p:ph type="body" idx="1"/>
          </p:nvPr>
        </p:nvSpPr>
        <p:spPr>
          <a:xfrm>
            <a:off x="677334" y="1645920"/>
            <a:ext cx="8596668" cy="509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pl-PL" b="1"/>
              <a:t>Realizacja planu operacyjnego na lata 2022–2024 doprowadziła do istotnej zmiany jakościowej w funkcjonowaniu organizacji.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pl-PL" b="1"/>
              <a:t>Najważniejszym osiągnięciem jest </a:t>
            </a:r>
            <a:r>
              <a:rPr lang="pl-PL" b="1" u="sng"/>
              <a:t>rozpoczęcie i częściowe przeprowadzenie transformacji</a:t>
            </a:r>
            <a:r>
              <a:rPr lang="pl-PL" b="1"/>
              <a:t>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od organizacji projektowej - do organizacji świadomie budującej swoje kompetencje, zespoły i obszary wpływu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pl-PL" b="1"/>
              <a:t>OTOP coraz wyraźniej definiuje: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swoje kluczowe kompetencje,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obszary przewagi,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oraz swoją tożsamość jako eksperckiej i społecznej organizacji przyrodniczej (nie zajmującej się wszystkim lecz tym co wynika z przyjętych kierunków strategicznych)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Wnioski przekrojowe</a:t>
            </a: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228" name="Google Shape;228;p15"/>
          <p:cNvSpPr txBox="1">
            <a:spLocks noGrp="1"/>
          </p:cNvSpPr>
          <p:nvPr>
            <p:ph type="body" idx="1"/>
          </p:nvPr>
        </p:nvSpPr>
        <p:spPr>
          <a:xfrm>
            <a:off x="677334" y="1645920"/>
            <a:ext cx="8596668" cy="509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l-PL" sz="2000" b="1"/>
              <a:t>Jednocześnie organizacja pozostaje w procesie: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2000" b="1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stabilizowania finansowego, wciąż niedofinansowanie roczne na poziomie ok 500 000 zł. 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budowania struktur zarządczych  - w tym kompetencji liderskich, zarządzania konfliktami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rozwijania kompetencji zespołu: zarządzanie ludźmi, myślenie strategiczne, nowe technologie, cyfryzacja, skuteczne zarządzanie projektami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oraz przechodzenia od intensywnego wzrostu do długofalowej stabilności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Wnioski przekrojowe</a:t>
            </a: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234" name="Google Shape;234;p16"/>
          <p:cNvSpPr txBox="1">
            <a:spLocks noGrp="1"/>
          </p:cNvSpPr>
          <p:nvPr>
            <p:ph type="body" idx="1"/>
          </p:nvPr>
        </p:nvSpPr>
        <p:spPr>
          <a:xfrm>
            <a:off x="677334" y="1645920"/>
            <a:ext cx="8596668" cy="509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pl-PL" sz="2000" b="1"/>
              <a:t>Jednocześnie organizacja pozostaje w procesie: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2000" b="1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stabilizowania finansowego, wciąż niedofinansowanie roczne na poziomie ok 500 000 zł. 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budowania struktur zarządczych  - w tym kompetencji liderskich, zarządzania konfliktami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rozwijania kompetencji zespołu: zarządzanie ludźmi, myślenie strategiczne, nowe technologie, cyfryzacja, skuteczne zarządzanie projektami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pl-PL"/>
              <a:t>oraz przechodzenia od intensywnego wzrostu do długofalowej stabilności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pl-PL" b="1"/>
              <a:t>Wnioski przekrojowe</a:t>
            </a: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 b="1"/>
            </a:br>
            <a:br>
              <a:rPr lang="pl-PL"/>
            </a:br>
            <a:br>
              <a:rPr lang="pl-PL"/>
            </a:br>
            <a:endParaRPr/>
          </a:p>
        </p:txBody>
      </p:sp>
      <p:sp>
        <p:nvSpPr>
          <p:cNvPr id="240" name="Google Shape;240;p17"/>
          <p:cNvSpPr txBox="1">
            <a:spLocks noGrp="1"/>
          </p:cNvSpPr>
          <p:nvPr>
            <p:ph type="body" idx="1"/>
          </p:nvPr>
        </p:nvSpPr>
        <p:spPr>
          <a:xfrm>
            <a:off x="677334" y="1645920"/>
            <a:ext cx="8596668" cy="5093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pl-PL" sz="2000" b="1"/>
              <a:t>Ewaluacja pokazuje, że fundamenty pod dalszy rozwój zostały zbudowane, jednak ich pełne wykorzystanie będzie wymagało: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000" b="1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Dalszej refleksji strategicznej nad tożsamością OTOPu.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budowania bardziej świadomego zarządzania kosztami i podejmowania trudnych decyzji (np. obcinanie stanowisk, które nie są w pełni dobrze rozwijane, otwieranie się na partnerstwa, które mogą zapewnić lepszą realizację celów fundraisingowych i promocyjnych np. eBird),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stawiania granic i podejmowania trudnych decyzji w sytuacjach nierentownych działań narażających organizację na nieuzasadnione koszty (np. niestrategiczne stanowiska, niewydajna praca, nieuzasadnione roszczenia finansowe)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świadomych inwestycji w ludzi zwłaszcza o kompetencjach kluczowych dla rozwoju organizacji,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pl-PL"/>
              <a:t>dalszej pracy nad stabilnością organizacyjną w kolejnych latach.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br>
              <a:rPr lang="pl-PL"/>
            </a:b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1345</Words>
  <Application>Microsoft Office PowerPoint</Application>
  <PresentationFormat>Widescreen</PresentationFormat>
  <Paragraphs>112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Noto Sans Symbols</vt:lpstr>
      <vt:lpstr>Trebuchet MS</vt:lpstr>
      <vt:lpstr>Faseta</vt:lpstr>
      <vt:lpstr>  EWALUACJA REALIZACJI PLANU OPERACYJNEGO 2022–2024 </vt:lpstr>
      <vt:lpstr>Wprowadzenie  </vt:lpstr>
      <vt:lpstr>Wprowadzenie  </vt:lpstr>
      <vt:lpstr>Główne cele przekrojowo:</vt:lpstr>
      <vt:lpstr>Obszar programowy   </vt:lpstr>
      <vt:lpstr>Obszar programowy   </vt:lpstr>
      <vt:lpstr>Obszar programowy   </vt:lpstr>
      <vt:lpstr>Obszar społeczeństwo (członkostwo, komunikacja, fundraising)    </vt:lpstr>
      <vt:lpstr>Obszar społeczeństwo (członkostwo, komunikacja, fundraising)    </vt:lpstr>
      <vt:lpstr>Obszar społeczeństwo (członkostwo, komunikacja, fundraising)    </vt:lpstr>
      <vt:lpstr>Obszar społeczeństwo (członkostwo, komunikacja, fundraising) uwaga, funty (zmienie w pewnym momencie)  </vt:lpstr>
      <vt:lpstr>PowerPoint Presentation</vt:lpstr>
      <vt:lpstr>Obszar finansowy i operacyjny     </vt:lpstr>
      <vt:lpstr>Obszar finansowy i operacyjny     </vt:lpstr>
      <vt:lpstr>Wnioski przekrojowe      </vt:lpstr>
      <vt:lpstr>Wnioski przekrojowe      </vt:lpstr>
      <vt:lpstr>Wnioski przekrojowe      </vt:lpstr>
      <vt:lpstr>Wnioski przekrojowe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Jarosław Krogulec</dc:creator>
  <cp:lastModifiedBy>Izabela Gadi</cp:lastModifiedBy>
  <cp:revision>2</cp:revision>
  <dcterms:created xsi:type="dcterms:W3CDTF">2026-04-07T14:48:12Z</dcterms:created>
  <dcterms:modified xsi:type="dcterms:W3CDTF">2026-08-21T08:57:55Z</dcterms:modified>
</cp:coreProperties>
</file>